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91" r:id="rId4"/>
    <p:sldId id="292" r:id="rId5"/>
    <p:sldId id="263" r:id="rId6"/>
    <p:sldId id="294" r:id="rId7"/>
    <p:sldId id="258" r:id="rId8"/>
    <p:sldId id="260" r:id="rId9"/>
    <p:sldId id="293" r:id="rId10"/>
    <p:sldId id="295" r:id="rId11"/>
    <p:sldId id="296" r:id="rId12"/>
    <p:sldId id="297" r:id="rId13"/>
    <p:sldId id="298" r:id="rId14"/>
    <p:sldId id="299" r:id="rId15"/>
    <p:sldId id="300" r:id="rId16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8"/>
      <p:bold r:id="rId19"/>
      <p:italic r:id="rId20"/>
      <p:boldItalic r:id="rId21"/>
    </p:embeddedFont>
    <p:embeddedFont>
      <p:font typeface="Fira Sans Extra Condensed SemiBold" panose="020B060402020202020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86BB57-307B-4A8D-BDAB-37432892674E}">
  <a:tblStyle styleId="{2F86BB57-307B-4A8D-BDAB-3743289267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624" autoAdjust="0"/>
  </p:normalViewPr>
  <p:slideViewPr>
    <p:cSldViewPr snapToGrid="0">
      <p:cViewPr varScale="1">
        <p:scale>
          <a:sx n="64" d="100"/>
          <a:sy n="64" d="100"/>
        </p:scale>
        <p:origin x="13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D399FF96-00D2-0237-A882-545EA6623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>
            <a:extLst>
              <a:ext uri="{FF2B5EF4-FFF2-40B4-BE49-F238E27FC236}">
                <a16:creationId xmlns:a16="http://schemas.microsoft.com/office/drawing/2014/main" id="{FD9ACFAE-A168-827F-94F8-DB632251A1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>
            <a:extLst>
              <a:ext uri="{FF2B5EF4-FFF2-40B4-BE49-F238E27FC236}">
                <a16:creationId xmlns:a16="http://schemas.microsoft.com/office/drawing/2014/main" id="{9FF21174-004C-3620-BF6E-9040DCB39C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700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BEA96737-4292-5F5F-4049-051249BFA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>
            <a:extLst>
              <a:ext uri="{FF2B5EF4-FFF2-40B4-BE49-F238E27FC236}">
                <a16:creationId xmlns:a16="http://schemas.microsoft.com/office/drawing/2014/main" id="{D00D91F2-A1B0-63A7-E2EB-5623CC1570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>
            <a:extLst>
              <a:ext uri="{FF2B5EF4-FFF2-40B4-BE49-F238E27FC236}">
                <a16:creationId xmlns:a16="http://schemas.microsoft.com/office/drawing/2014/main" id="{7EB8EEE3-033F-7319-314D-4F0C51DFC0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862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0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>
          <a:extLst>
            <a:ext uri="{FF2B5EF4-FFF2-40B4-BE49-F238E27FC236}">
              <a16:creationId xmlns:a16="http://schemas.microsoft.com/office/drawing/2014/main" id="{BF4DBE83-5F7F-D31F-7562-0D352BC1F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>
            <a:extLst>
              <a:ext uri="{FF2B5EF4-FFF2-40B4-BE49-F238E27FC236}">
                <a16:creationId xmlns:a16="http://schemas.microsoft.com/office/drawing/2014/main" id="{295200DA-463E-0D98-89CF-D2F0BECCDC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>
            <a:extLst>
              <a:ext uri="{FF2B5EF4-FFF2-40B4-BE49-F238E27FC236}">
                <a16:creationId xmlns:a16="http://schemas.microsoft.com/office/drawing/2014/main" id="{CE3542B2-0E93-9C4C-9005-18AC50089A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039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>
          <a:extLst>
            <a:ext uri="{FF2B5EF4-FFF2-40B4-BE49-F238E27FC236}">
              <a16:creationId xmlns:a16="http://schemas.microsoft.com/office/drawing/2014/main" id="{71DCDC8F-5679-8A04-A352-6AD6F37FB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>
            <a:extLst>
              <a:ext uri="{FF2B5EF4-FFF2-40B4-BE49-F238E27FC236}">
                <a16:creationId xmlns:a16="http://schemas.microsoft.com/office/drawing/2014/main" id="{B4048768-1FFB-6CED-D94F-A416DCD4D9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>
            <a:extLst>
              <a:ext uri="{FF2B5EF4-FFF2-40B4-BE49-F238E27FC236}">
                <a16:creationId xmlns:a16="http://schemas.microsoft.com/office/drawing/2014/main" id="{C96D827A-F5D5-C7EA-9468-9A80E7CE7B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196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96fd5876e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96fd5876e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>
          <a:extLst>
            <a:ext uri="{FF2B5EF4-FFF2-40B4-BE49-F238E27FC236}">
              <a16:creationId xmlns:a16="http://schemas.microsoft.com/office/drawing/2014/main" id="{CDFDD37A-0114-3C94-258D-B96CC45CA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96fd5876e_0_544:notes">
            <a:extLst>
              <a:ext uri="{FF2B5EF4-FFF2-40B4-BE49-F238E27FC236}">
                <a16:creationId xmlns:a16="http://schemas.microsoft.com/office/drawing/2014/main" id="{876F3C7B-574F-FD44-9978-2F806F2644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96fd5876e_0_544:notes">
            <a:extLst>
              <a:ext uri="{FF2B5EF4-FFF2-40B4-BE49-F238E27FC236}">
                <a16:creationId xmlns:a16="http://schemas.microsoft.com/office/drawing/2014/main" id="{2E5322F8-E681-615A-768A-9FFA73223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117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FCA0F2D3-30E5-BAA8-7CDA-CAEACF227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>
            <a:extLst>
              <a:ext uri="{FF2B5EF4-FFF2-40B4-BE49-F238E27FC236}">
                <a16:creationId xmlns:a16="http://schemas.microsoft.com/office/drawing/2014/main" id="{AAFBEBC0-3674-C4AD-0AEE-D834AAFD18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>
            <a:extLst>
              <a:ext uri="{FF2B5EF4-FFF2-40B4-BE49-F238E27FC236}">
                <a16:creationId xmlns:a16="http://schemas.microsoft.com/office/drawing/2014/main" id="{B06202B9-AF18-A0BA-E4F3-BAD25EB97F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426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h2gvsgo6gxkpu5w2pkvej.streamlit.app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for a company&#10;&#10;AI-generated content may be incorrect.">
            <a:extLst>
              <a:ext uri="{FF2B5EF4-FFF2-40B4-BE49-F238E27FC236}">
                <a16:creationId xmlns:a16="http://schemas.microsoft.com/office/drawing/2014/main" id="{ECA3657E-4727-8CC7-C51F-6239202B26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22" t="15027" r="14694" b="17131"/>
          <a:stretch>
            <a:fillRect/>
          </a:stretch>
        </p:blipFill>
        <p:spPr>
          <a:xfrm>
            <a:off x="46270" y="156830"/>
            <a:ext cx="1221518" cy="823558"/>
          </a:xfrm>
          <a:prstGeom prst="rect">
            <a:avLst/>
          </a:prstGeom>
        </p:spPr>
      </p:pic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657029" y="230737"/>
            <a:ext cx="8671409" cy="1874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GRUNet Model for Brain Tumor Detection </a:t>
            </a:r>
            <a:b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Medical Imaging using </a:t>
            </a:r>
            <a:r>
              <a:rPr lang="en-US" sz="3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endParaRPr lang="en-US" sz="3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3649827" y="2088768"/>
            <a:ext cx="2685832" cy="2669263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3F637F84-7485-8E8B-99FF-541004F42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">
            <a:extLst>
              <a:ext uri="{FF2B5EF4-FFF2-40B4-BE49-F238E27FC236}">
                <a16:creationId xmlns:a16="http://schemas.microsoft.com/office/drawing/2014/main" id="{ED3EE7D0-FADB-0653-3D9B-060F8063B8FD}"/>
              </a:ext>
            </a:extLst>
          </p:cNvPr>
          <p:cNvSpPr/>
          <p:nvPr/>
        </p:nvSpPr>
        <p:spPr>
          <a:xfrm>
            <a:off x="67636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9">
            <a:extLst>
              <a:ext uri="{FF2B5EF4-FFF2-40B4-BE49-F238E27FC236}">
                <a16:creationId xmlns:a16="http://schemas.microsoft.com/office/drawing/2014/main" id="{2934B437-EBBF-669E-4BEB-C33A77E07B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332" y="13715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ACCURATELY PREDICTED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FE4EA-FFB4-333D-23F9-163A0AB9B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936"/>
            <a:ext cx="9144000" cy="437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4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CB8EBD16-05B0-F200-3EB8-8B64BFE8D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">
            <a:extLst>
              <a:ext uri="{FF2B5EF4-FFF2-40B4-BE49-F238E27FC236}">
                <a16:creationId xmlns:a16="http://schemas.microsoft.com/office/drawing/2014/main" id="{B2AABD7D-42F7-BF0E-7066-FFD6C9B911E4}"/>
              </a:ext>
            </a:extLst>
          </p:cNvPr>
          <p:cNvSpPr/>
          <p:nvPr/>
        </p:nvSpPr>
        <p:spPr>
          <a:xfrm>
            <a:off x="67636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9">
            <a:extLst>
              <a:ext uri="{FF2B5EF4-FFF2-40B4-BE49-F238E27FC236}">
                <a16:creationId xmlns:a16="http://schemas.microsoft.com/office/drawing/2014/main" id="{41DAEE51-B606-5D98-861A-9F914B37E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332" y="13715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81141-F357-C115-E275-E75D36116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08" y="617864"/>
            <a:ext cx="7441692" cy="4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4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A82A7-D008-F01F-A2F7-FC0262749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32" y="68340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8F4A5-F20C-68EC-C29C-A70EB227A7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7" t="5552" r="16667" b="10699"/>
          <a:stretch>
            <a:fillRect/>
          </a:stretch>
        </p:blipFill>
        <p:spPr>
          <a:xfrm>
            <a:off x="80127" y="655442"/>
            <a:ext cx="6198701" cy="4331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436275-A574-406F-FB0D-FF298589BB8B}"/>
              </a:ext>
            </a:extLst>
          </p:cNvPr>
          <p:cNvSpPr txBox="1"/>
          <p:nvPr/>
        </p:nvSpPr>
        <p:spPr>
          <a:xfrm>
            <a:off x="5646655" y="1423448"/>
            <a:ext cx="33276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confusion matrix shows that out of the true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Brain Tumor cases, 2305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were correctly predicted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208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were misclassified as Healthy. </a:t>
            </a:r>
          </a:p>
          <a:p>
            <a:pPr algn="ctr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true Healthy cases, 1836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were correctly identified, and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251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were incorrectly labeled as Brain Tumor.</a:t>
            </a:r>
          </a:p>
        </p:txBody>
      </p:sp>
    </p:spTree>
    <p:extLst>
      <p:ext uri="{BB962C8B-B14F-4D97-AF65-F5344CB8AC3E}">
        <p14:creationId xmlns:p14="http://schemas.microsoft.com/office/powerpoint/2010/main" val="217811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5B816-3032-EAF5-3DE5-56ED572E3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1B177-66A3-BFD1-61FF-4B26B9C18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340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Demo</a:t>
            </a:r>
          </a:p>
        </p:txBody>
      </p:sp>
      <p:pic>
        <p:nvPicPr>
          <p:cNvPr id="3" name="Grunet Dem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9BE63A62-93D4-7862-4ABE-6865EF4565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620095"/>
            <a:ext cx="8045777" cy="453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98CDA-249F-4F75-1EE5-87788112F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546F-1D94-DA3A-EFB3-92F10E01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76" y="466339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DBF1BA9-2977-F537-686E-D54FB3136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64" y="1098898"/>
            <a:ext cx="8421624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this project demonstrated the accuracy of brain tumor detection and classification using Deep Learning, offering a valuable support tool for healthcare professionals in neuro-oncology.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improving diagnostic precision and efficiency, the proposed approach (GRUNet) contributes to more timely and effective treatment planning, ultimately aiming to improve patient outcomes.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 Application - 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https://bh2gvsgo6gxkpu5w2pkvej.streamlit.app/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246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8B3BD-97F4-AA27-0E21-73F9230FE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E3942-69C5-ED3F-E8F0-458895BD3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98654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>
                <a:highlight>
                  <a:srgbClr val="FFFF00"/>
                </a:highlight>
              </a:rPr>
              <a:t>Q AND A</a:t>
            </a:r>
          </a:p>
        </p:txBody>
      </p:sp>
      <p:pic>
        <p:nvPicPr>
          <p:cNvPr id="4" name="Picture 3" descr="A black check mark on a white background&#10;&#10;AI-generated content may be incorrect.">
            <a:extLst>
              <a:ext uri="{FF2B5EF4-FFF2-40B4-BE49-F238E27FC236}">
                <a16:creationId xmlns:a16="http://schemas.microsoft.com/office/drawing/2014/main" id="{2D87B14B-B003-CDAF-E120-A24B56D29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069" y="2415148"/>
            <a:ext cx="2961861" cy="231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34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888688" y="1313169"/>
            <a:ext cx="3160797" cy="678061"/>
            <a:chOff x="3297249" y="1027913"/>
            <a:chExt cx="3160797" cy="678061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672288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000" dirty="0">
                <a:solidFill>
                  <a:schemeClr val="lt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969537" y="1027913"/>
              <a:ext cx="2488509" cy="673830"/>
              <a:chOff x="3969537" y="1108675"/>
              <a:chExt cx="2488509" cy="673830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969537" y="1108675"/>
                <a:ext cx="2488509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Fira Sans Extra Condensed"/>
                    <a:cs typeface="Times New Roman" panose="02020603050405020304" pitchFamily="18" charset="0"/>
                    <a:sym typeface="Fira Sans Extra Condensed"/>
                  </a:rPr>
                  <a:t>Oluma Moses Oche </a:t>
                </a:r>
                <a:endParaRPr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4059345" y="145070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latin typeface="Times New Roman" panose="0202060305040502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Moses.oluma1@gmail.com</a:t>
                </a:r>
                <a:endParaRPr sz="1200" dirty="0"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endParaRPr>
              </a:p>
            </p:txBody>
          </p:sp>
        </p:grpSp>
      </p:grpSp>
      <p:grpSp>
        <p:nvGrpSpPr>
          <p:cNvPr id="299" name="Google Shape;299;p16"/>
          <p:cNvGrpSpPr/>
          <p:nvPr/>
        </p:nvGrpSpPr>
        <p:grpSpPr>
          <a:xfrm>
            <a:off x="4833152" y="1324860"/>
            <a:ext cx="3755677" cy="722752"/>
            <a:chOff x="5347502" y="1098682"/>
            <a:chExt cx="3755677" cy="722752"/>
          </a:xfrm>
        </p:grpSpPr>
        <p:grpSp>
          <p:nvGrpSpPr>
            <p:cNvPr id="300" name="Google Shape;300;p16"/>
            <p:cNvGrpSpPr/>
            <p:nvPr/>
          </p:nvGrpSpPr>
          <p:grpSpPr>
            <a:xfrm>
              <a:off x="6071406" y="1098682"/>
              <a:ext cx="3031773" cy="722752"/>
              <a:chOff x="5418831" y="771140"/>
              <a:chExt cx="3031773" cy="722752"/>
            </a:xfrm>
          </p:grpSpPr>
          <p:sp>
            <p:nvSpPr>
              <p:cNvPr id="301" name="Google Shape;301;p16"/>
              <p:cNvSpPr txBox="1"/>
              <p:nvPr/>
            </p:nvSpPr>
            <p:spPr>
              <a:xfrm>
                <a:off x="5418831" y="771140"/>
                <a:ext cx="3031773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Amadi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Chimeremma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S.</a:t>
                </a:r>
                <a:endParaRPr sz="20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2" name="Google Shape;302;p16"/>
              <p:cNvSpPr txBox="1"/>
              <p:nvPr/>
            </p:nvSpPr>
            <p:spPr>
              <a:xfrm>
                <a:off x="5500625" y="1162092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3" name="Google Shape;303;p16"/>
            <p:cNvSpPr/>
            <p:nvPr/>
          </p:nvSpPr>
          <p:spPr>
            <a:xfrm>
              <a:off x="5347502" y="1142981"/>
              <a:ext cx="672287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0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/>
          <p:cNvGrpSpPr/>
          <p:nvPr/>
        </p:nvGrpSpPr>
        <p:grpSpPr>
          <a:xfrm>
            <a:off x="888688" y="2810852"/>
            <a:ext cx="3822105" cy="682838"/>
            <a:chOff x="3297248" y="2502860"/>
            <a:chExt cx="3822105" cy="682838"/>
          </a:xfrm>
        </p:grpSpPr>
        <p:grpSp>
          <p:nvGrpSpPr>
            <p:cNvPr id="305" name="Google Shape;305;p16"/>
            <p:cNvGrpSpPr/>
            <p:nvPr/>
          </p:nvGrpSpPr>
          <p:grpSpPr>
            <a:xfrm>
              <a:off x="3969548" y="2502860"/>
              <a:ext cx="3149805" cy="673400"/>
              <a:chOff x="3581360" y="1153913"/>
              <a:chExt cx="3149805" cy="673400"/>
            </a:xfrm>
          </p:grpSpPr>
          <p:sp>
            <p:nvSpPr>
              <p:cNvPr id="306" name="Google Shape;306;p16"/>
              <p:cNvSpPr txBox="1"/>
              <p:nvPr/>
            </p:nvSpPr>
            <p:spPr>
              <a:xfrm>
                <a:off x="3581364" y="1153913"/>
                <a:ext cx="3149801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Nnadiekwe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Chigozie A.</a:t>
                </a:r>
                <a:endParaRPr sz="20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7" name="Google Shape;307;p16"/>
              <p:cNvSpPr txBox="1"/>
              <p:nvPr/>
            </p:nvSpPr>
            <p:spPr>
              <a:xfrm>
                <a:off x="3581360" y="14955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8" name="Google Shape;308;p16"/>
            <p:cNvSpPr/>
            <p:nvPr/>
          </p:nvSpPr>
          <p:spPr>
            <a:xfrm>
              <a:off x="3297248" y="2589598"/>
              <a:ext cx="672288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000" dirty="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F2B09713-28DA-F6D6-A853-4C769EC68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">
            <a:extLst>
              <a:ext uri="{FF2B5EF4-FFF2-40B4-BE49-F238E27FC236}">
                <a16:creationId xmlns:a16="http://schemas.microsoft.com/office/drawing/2014/main" id="{51B5AEF0-3F30-595D-7253-91B5557520E1}"/>
              </a:ext>
            </a:extLst>
          </p:cNvPr>
          <p:cNvSpPr/>
          <p:nvPr/>
        </p:nvSpPr>
        <p:spPr>
          <a:xfrm>
            <a:off x="447270" y="684930"/>
            <a:ext cx="3835464" cy="348076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>
            <a:extLst>
              <a:ext uri="{FF2B5EF4-FFF2-40B4-BE49-F238E27FC236}">
                <a16:creationId xmlns:a16="http://schemas.microsoft.com/office/drawing/2014/main" id="{6D628533-831B-4409-73DA-6D3AC3B37FAC}"/>
              </a:ext>
            </a:extLst>
          </p:cNvPr>
          <p:cNvSpPr/>
          <p:nvPr/>
        </p:nvSpPr>
        <p:spPr>
          <a:xfrm>
            <a:off x="1811271" y="476815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17">
            <a:extLst>
              <a:ext uri="{FF2B5EF4-FFF2-40B4-BE49-F238E27FC236}">
                <a16:creationId xmlns:a16="http://schemas.microsoft.com/office/drawing/2014/main" id="{14DC9E07-13FA-266A-7254-173A1B0007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3439" y="82350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7" name="Google Shape;337;p17">
            <a:extLst>
              <a:ext uri="{FF2B5EF4-FFF2-40B4-BE49-F238E27FC236}">
                <a16:creationId xmlns:a16="http://schemas.microsoft.com/office/drawing/2014/main" id="{3A81643E-1E11-6568-45CA-A7B64A71CB9A}"/>
              </a:ext>
            </a:extLst>
          </p:cNvPr>
          <p:cNvGrpSpPr/>
          <p:nvPr/>
        </p:nvGrpSpPr>
        <p:grpSpPr>
          <a:xfrm>
            <a:off x="1967665" y="585541"/>
            <a:ext cx="472011" cy="472011"/>
            <a:chOff x="1190625" y="238125"/>
            <a:chExt cx="5238750" cy="5238750"/>
          </a:xfrm>
        </p:grpSpPr>
        <p:sp>
          <p:nvSpPr>
            <p:cNvPr id="338" name="Google Shape;338;p17">
              <a:extLst>
                <a:ext uri="{FF2B5EF4-FFF2-40B4-BE49-F238E27FC236}">
                  <a16:creationId xmlns:a16="http://schemas.microsoft.com/office/drawing/2014/main" id="{C6DF49BE-D25C-001F-DF18-6F6EEB86D86A}"/>
                </a:ext>
              </a:extLst>
            </p:cNvPr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>
              <a:extLst>
                <a:ext uri="{FF2B5EF4-FFF2-40B4-BE49-F238E27FC236}">
                  <a16:creationId xmlns:a16="http://schemas.microsoft.com/office/drawing/2014/main" id="{C2D3789C-D8E3-4D67-65EF-3ED7695C3514}"/>
                </a:ext>
              </a:extLst>
            </p:cNvPr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>
              <a:extLst>
                <a:ext uri="{FF2B5EF4-FFF2-40B4-BE49-F238E27FC236}">
                  <a16:creationId xmlns:a16="http://schemas.microsoft.com/office/drawing/2014/main" id="{E2F6DC25-944D-B51B-3E76-1A5B7029A9FC}"/>
                </a:ext>
              </a:extLst>
            </p:cNvPr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>
              <a:extLst>
                <a:ext uri="{FF2B5EF4-FFF2-40B4-BE49-F238E27FC236}">
                  <a16:creationId xmlns:a16="http://schemas.microsoft.com/office/drawing/2014/main" id="{334BCF0D-3DCE-B55A-7A9F-57D97693A8B8}"/>
                </a:ext>
              </a:extLst>
            </p:cNvPr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>
              <a:extLst>
                <a:ext uri="{FF2B5EF4-FFF2-40B4-BE49-F238E27FC236}">
                  <a16:creationId xmlns:a16="http://schemas.microsoft.com/office/drawing/2014/main" id="{E9B84933-04CE-4543-D16B-2DF92E41BE4A}"/>
                </a:ext>
              </a:extLst>
            </p:cNvPr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>
              <a:extLst>
                <a:ext uri="{FF2B5EF4-FFF2-40B4-BE49-F238E27FC236}">
                  <a16:creationId xmlns:a16="http://schemas.microsoft.com/office/drawing/2014/main" id="{6EADC892-4536-43C7-8680-0780ACE2BA1A}"/>
                </a:ext>
              </a:extLst>
            </p:cNvPr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>
              <a:extLst>
                <a:ext uri="{FF2B5EF4-FFF2-40B4-BE49-F238E27FC236}">
                  <a16:creationId xmlns:a16="http://schemas.microsoft.com/office/drawing/2014/main" id="{FCF53DE6-7581-49B8-70EB-5F66A570F576}"/>
                </a:ext>
              </a:extLst>
            </p:cNvPr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17">
            <a:extLst>
              <a:ext uri="{FF2B5EF4-FFF2-40B4-BE49-F238E27FC236}">
                <a16:creationId xmlns:a16="http://schemas.microsoft.com/office/drawing/2014/main" id="{A38EFE35-EEE0-C2F8-D371-1F31E6A8C86E}"/>
              </a:ext>
            </a:extLst>
          </p:cNvPr>
          <p:cNvGrpSpPr/>
          <p:nvPr/>
        </p:nvGrpSpPr>
        <p:grpSpPr>
          <a:xfrm>
            <a:off x="681052" y="929815"/>
            <a:ext cx="5256990" cy="1431132"/>
            <a:chOff x="306610" y="2302076"/>
            <a:chExt cx="2503149" cy="1431132"/>
          </a:xfrm>
        </p:grpSpPr>
        <p:sp>
          <p:nvSpPr>
            <p:cNvPr id="350" name="Google Shape;350;p17">
              <a:extLst>
                <a:ext uri="{FF2B5EF4-FFF2-40B4-BE49-F238E27FC236}">
                  <a16:creationId xmlns:a16="http://schemas.microsoft.com/office/drawing/2014/main" id="{205A55F1-0BF1-749A-A9FB-7D6342CA3054}"/>
                </a:ext>
              </a:extLst>
            </p:cNvPr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1" name="Google Shape;351;p17">
              <a:extLst>
                <a:ext uri="{FF2B5EF4-FFF2-40B4-BE49-F238E27FC236}">
                  <a16:creationId xmlns:a16="http://schemas.microsoft.com/office/drawing/2014/main" id="{1239838B-49C4-F881-35AF-49F2F68E2DE4}"/>
                </a:ext>
              </a:extLst>
            </p:cNvPr>
            <p:cNvSpPr txBox="1"/>
            <p:nvPr/>
          </p:nvSpPr>
          <p:spPr>
            <a:xfrm>
              <a:off x="306610" y="2599808"/>
              <a:ext cx="1548996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540" lvl="0" algn="ctr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en-US" sz="2000" dirty="0"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Leveraging deep learning algorithms in the detection and diagnosis of brain tumors. This was achieved by analyzing medical images, such as Magnetic Resonance Imaging (MRI) or Computed Tomography (CT) scans</a:t>
              </a:r>
              <a:endParaRPr sz="20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</p:grpSp>
      <p:pic>
        <p:nvPicPr>
          <p:cNvPr id="1026" name="Picture 2" descr="Brain Tumor Symptoms - Causes, Diagnosis &amp; Treatment | Max Lab">
            <a:extLst>
              <a:ext uri="{FF2B5EF4-FFF2-40B4-BE49-F238E27FC236}">
                <a16:creationId xmlns:a16="http://schemas.microsoft.com/office/drawing/2014/main" id="{7A1CAD41-7C3E-59CF-A2A8-7A26B905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903" y="745895"/>
            <a:ext cx="4191043" cy="296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97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EB322F54-0F3E-45AB-EAE1-3EEA50CD4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>
            <a:extLst>
              <a:ext uri="{FF2B5EF4-FFF2-40B4-BE49-F238E27FC236}">
                <a16:creationId xmlns:a16="http://schemas.microsoft.com/office/drawing/2014/main" id="{5511964B-088D-8D82-DBF7-A7D2F24DA7A1}"/>
              </a:ext>
            </a:extLst>
          </p:cNvPr>
          <p:cNvSpPr/>
          <p:nvPr/>
        </p:nvSpPr>
        <p:spPr>
          <a:xfrm>
            <a:off x="766704" y="1017983"/>
            <a:ext cx="7749143" cy="3893382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>
            <a:extLst>
              <a:ext uri="{FF2B5EF4-FFF2-40B4-BE49-F238E27FC236}">
                <a16:creationId xmlns:a16="http://schemas.microsoft.com/office/drawing/2014/main" id="{05369993-1EAD-6A8C-D646-8CC48A0DE1D4}"/>
              </a:ext>
            </a:extLst>
          </p:cNvPr>
          <p:cNvSpPr/>
          <p:nvPr/>
        </p:nvSpPr>
        <p:spPr>
          <a:xfrm>
            <a:off x="4016790" y="5452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17">
            <a:extLst>
              <a:ext uri="{FF2B5EF4-FFF2-40B4-BE49-F238E27FC236}">
                <a16:creationId xmlns:a16="http://schemas.microsoft.com/office/drawing/2014/main" id="{9FBB81F6-623F-73C1-623E-B95B99AFFC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6226" y="126494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of Training Dataset</a:t>
            </a:r>
            <a:endParaRPr dirty="0"/>
          </a:p>
        </p:txBody>
      </p:sp>
      <p:grpSp>
        <p:nvGrpSpPr>
          <p:cNvPr id="345" name="Google Shape;345;p17">
            <a:extLst>
              <a:ext uri="{FF2B5EF4-FFF2-40B4-BE49-F238E27FC236}">
                <a16:creationId xmlns:a16="http://schemas.microsoft.com/office/drawing/2014/main" id="{614D06FA-4B11-58D6-596D-05D4409C238A}"/>
              </a:ext>
            </a:extLst>
          </p:cNvPr>
          <p:cNvGrpSpPr/>
          <p:nvPr/>
        </p:nvGrpSpPr>
        <p:grpSpPr>
          <a:xfrm>
            <a:off x="4173119" y="701594"/>
            <a:ext cx="472142" cy="472112"/>
            <a:chOff x="-44512325" y="3176075"/>
            <a:chExt cx="300900" cy="300900"/>
          </a:xfrm>
        </p:grpSpPr>
        <p:sp>
          <p:nvSpPr>
            <p:cNvPr id="346" name="Google Shape;346;p17">
              <a:extLst>
                <a:ext uri="{FF2B5EF4-FFF2-40B4-BE49-F238E27FC236}">
                  <a16:creationId xmlns:a16="http://schemas.microsoft.com/office/drawing/2014/main" id="{64477A46-9D7B-750A-6FF3-98E992F0BCB1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>
              <a:extLst>
                <a:ext uri="{FF2B5EF4-FFF2-40B4-BE49-F238E27FC236}">
                  <a16:creationId xmlns:a16="http://schemas.microsoft.com/office/drawing/2014/main" id="{E4CFCDA4-35E3-00EB-5F86-98F92E11A459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>
              <a:extLst>
                <a:ext uri="{FF2B5EF4-FFF2-40B4-BE49-F238E27FC236}">
                  <a16:creationId xmlns:a16="http://schemas.microsoft.com/office/drawing/2014/main" id="{29533FDF-E29F-B5A7-F877-0DD30D0509CC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17">
            <a:extLst>
              <a:ext uri="{FF2B5EF4-FFF2-40B4-BE49-F238E27FC236}">
                <a16:creationId xmlns:a16="http://schemas.microsoft.com/office/drawing/2014/main" id="{D10C587D-F211-78BC-A48C-35E0A8F27329}"/>
              </a:ext>
            </a:extLst>
          </p:cNvPr>
          <p:cNvSpPr txBox="1"/>
          <p:nvPr/>
        </p:nvSpPr>
        <p:spPr>
          <a:xfrm>
            <a:off x="910616" y="1295418"/>
            <a:ext cx="6997148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5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The image data for this project is Brain MRI Images. </a:t>
            </a:r>
          </a:p>
          <a:p>
            <a:pPr marL="32004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endParaRPr lang="en-US" sz="15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32004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 sz="15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Our  model was trained on a large dataset of labeled brain tumor images to learn the patterns and features associated with different tumor types.</a:t>
            </a:r>
          </a:p>
          <a:p>
            <a:pPr marL="32004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endParaRPr lang="en-US" sz="15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32004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 sz="15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It consists of MRI scans of two classes:</a:t>
            </a:r>
          </a:p>
          <a:p>
            <a:pPr marL="32004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endParaRPr lang="en-US" sz="15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32004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 sz="15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No brain tumor(NO) - no tumor, encoded as 0</a:t>
            </a:r>
          </a:p>
          <a:p>
            <a:pPr marL="32004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endParaRPr lang="en-US" sz="15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32004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 sz="15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Brain tumor(YES) - tumor, encoded as 1</a:t>
            </a:r>
          </a:p>
          <a:p>
            <a:pPr marL="32004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endParaRPr lang="en-US" sz="15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32004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 sz="15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The No consists of 2087 images, while Yes consists of 2513 images</a:t>
            </a:r>
          </a:p>
          <a:p>
            <a:pPr marL="254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sz="15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32004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 sz="15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Total = 4,600</a:t>
            </a:r>
          </a:p>
          <a:p>
            <a:pPr marL="32004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endParaRPr sz="1500" dirty="0"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81917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6DAE89-F6D5-B801-FA2D-EE2CFDB8E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688" y="0"/>
            <a:ext cx="517550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>
          <a:extLst>
            <a:ext uri="{FF2B5EF4-FFF2-40B4-BE49-F238E27FC236}">
              <a16:creationId xmlns:a16="http://schemas.microsoft.com/office/drawing/2014/main" id="{287B065D-8825-AA92-F486-858260CE1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9257B0-85FE-8B7E-F440-13C436A0F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120"/>
            <a:ext cx="6411311" cy="50472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F13A2D-9376-00DA-FE60-3C24DF43DAD1}"/>
              </a:ext>
            </a:extLst>
          </p:cNvPr>
          <p:cNvSpPr txBox="1"/>
          <p:nvPr/>
        </p:nvSpPr>
        <p:spPr>
          <a:xfrm>
            <a:off x="6411311" y="1340643"/>
            <a:ext cx="273268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RPropSNN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Feedforward Network: 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Resilient Propagation-based Spiking Neural Network.</a:t>
            </a:r>
          </a:p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Network-based Convolutional Neural Network.</a:t>
            </a:r>
          </a:p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GRUNet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RNN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Gated Recurrent Unit Network-based 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547994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/>
          <p:nvPr/>
        </p:nvSpPr>
        <p:spPr>
          <a:xfrm>
            <a:off x="3375927" y="894547"/>
            <a:ext cx="2558404" cy="52322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17"/>
          <p:cNvSpPr/>
          <p:nvPr/>
        </p:nvSpPr>
        <p:spPr>
          <a:xfrm>
            <a:off x="290629" y="814983"/>
            <a:ext cx="2519751" cy="601219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title"/>
          </p:nvPr>
        </p:nvSpPr>
        <p:spPr>
          <a:xfrm>
            <a:off x="515111" y="138153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Error Evaluation of Models</a:t>
            </a:r>
            <a:endParaRPr dirty="0"/>
          </a:p>
        </p:txBody>
      </p:sp>
      <p:grpSp>
        <p:nvGrpSpPr>
          <p:cNvPr id="349" name="Google Shape;349;p17"/>
          <p:cNvGrpSpPr/>
          <p:nvPr/>
        </p:nvGrpSpPr>
        <p:grpSpPr>
          <a:xfrm>
            <a:off x="1075395" y="-442657"/>
            <a:ext cx="3343229" cy="1488799"/>
            <a:chOff x="695359" y="2302076"/>
            <a:chExt cx="3343229" cy="1488799"/>
          </a:xfrm>
        </p:grpSpPr>
        <p:sp>
          <p:nvSpPr>
            <p:cNvPr id="350" name="Google Shape;350;p17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1" name="Google Shape;351;p17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5" name="Google Shape;355;p17"/>
          <p:cNvSpPr/>
          <p:nvPr/>
        </p:nvSpPr>
        <p:spPr>
          <a:xfrm>
            <a:off x="2758298" y="833387"/>
            <a:ext cx="617629" cy="6012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" name="Google Shape;355;p17">
            <a:extLst>
              <a:ext uri="{FF2B5EF4-FFF2-40B4-BE49-F238E27FC236}">
                <a16:creationId xmlns:a16="http://schemas.microsoft.com/office/drawing/2014/main" id="{94CEBB25-9F7E-D075-C83A-A57E24A95AC8}"/>
              </a:ext>
            </a:extLst>
          </p:cNvPr>
          <p:cNvSpPr/>
          <p:nvPr/>
        </p:nvSpPr>
        <p:spPr>
          <a:xfrm>
            <a:off x="5851202" y="828347"/>
            <a:ext cx="617629" cy="6012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333;p17">
            <a:extLst>
              <a:ext uri="{FF2B5EF4-FFF2-40B4-BE49-F238E27FC236}">
                <a16:creationId xmlns:a16="http://schemas.microsoft.com/office/drawing/2014/main" id="{DC13BA76-9C62-366C-8C24-0B4416A333C5}"/>
              </a:ext>
            </a:extLst>
          </p:cNvPr>
          <p:cNvSpPr/>
          <p:nvPr/>
        </p:nvSpPr>
        <p:spPr>
          <a:xfrm>
            <a:off x="6385702" y="859147"/>
            <a:ext cx="2519751" cy="570419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7A1BA-49E0-6DC5-79DC-CC5E20A37EF7}"/>
              </a:ext>
            </a:extLst>
          </p:cNvPr>
          <p:cNvSpPr txBox="1"/>
          <p:nvPr/>
        </p:nvSpPr>
        <p:spPr>
          <a:xfrm>
            <a:off x="530956" y="864265"/>
            <a:ext cx="20912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RPropNN</a:t>
            </a:r>
          </a:p>
          <a:p>
            <a:endParaRPr lang="en-US" sz="2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B730E-1B2D-A23C-542B-1FF41B8492A6}"/>
              </a:ext>
            </a:extLst>
          </p:cNvPr>
          <p:cNvSpPr txBox="1"/>
          <p:nvPr/>
        </p:nvSpPr>
        <p:spPr>
          <a:xfrm>
            <a:off x="3512017" y="886717"/>
            <a:ext cx="21144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ResNet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406050D-88CD-7AD0-034C-96C7EC251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986822"/>
              </p:ext>
            </p:extLst>
          </p:nvPr>
        </p:nvGraphicFramePr>
        <p:xfrm>
          <a:off x="719328" y="1748360"/>
          <a:ext cx="8113775" cy="1483360"/>
        </p:xfrm>
        <a:graphic>
          <a:graphicData uri="http://schemas.openxmlformats.org/drawingml/2006/table">
            <a:tbl>
              <a:tblPr firstRow="1" bandRow="1">
                <a:tableStyleId>{2F86BB57-307B-4A8D-BDAB-37432892674E}</a:tableStyleId>
              </a:tblPr>
              <a:tblGrid>
                <a:gridCol w="633984">
                  <a:extLst>
                    <a:ext uri="{9D8B030D-6E8A-4147-A177-3AD203B41FA5}">
                      <a16:colId xmlns:a16="http://schemas.microsoft.com/office/drawing/2014/main" val="2456719409"/>
                    </a:ext>
                  </a:extLst>
                </a:gridCol>
                <a:gridCol w="3977640">
                  <a:extLst>
                    <a:ext uri="{9D8B030D-6E8A-4147-A177-3AD203B41FA5}">
                      <a16:colId xmlns:a16="http://schemas.microsoft.com/office/drawing/2014/main" val="1830946524"/>
                    </a:ext>
                  </a:extLst>
                </a:gridCol>
                <a:gridCol w="3502151">
                  <a:extLst>
                    <a:ext uri="{9D8B030D-6E8A-4147-A177-3AD203B41FA5}">
                      <a16:colId xmlns:a16="http://schemas.microsoft.com/office/drawing/2014/main" val="1381621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S/N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33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RPropNN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05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92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GRUNet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8784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A9CBDDD-1D6B-57F7-1346-507853157160}"/>
              </a:ext>
            </a:extLst>
          </p:cNvPr>
          <p:cNvSpPr txBox="1"/>
          <p:nvPr/>
        </p:nvSpPr>
        <p:spPr>
          <a:xfrm>
            <a:off x="365759" y="3712464"/>
            <a:ext cx="8378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GRUNet has the lowest classification error (13%), meaning it performed best in correctly classifying the test data.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"/>
          <p:cNvSpPr/>
          <p:nvPr/>
        </p:nvSpPr>
        <p:spPr>
          <a:xfrm>
            <a:off x="67636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9"/>
          <p:cNvSpPr txBox="1">
            <a:spLocks noGrp="1"/>
          </p:cNvSpPr>
          <p:nvPr>
            <p:ph type="title"/>
          </p:nvPr>
        </p:nvSpPr>
        <p:spPr>
          <a:xfrm>
            <a:off x="334332" y="13715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GRUNet Model Architecture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BC861-3ED4-C99F-BD1A-AF8C0CDA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713880"/>
            <a:ext cx="7435224" cy="442962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FC3A00-56E1-44A9-EEC7-47C50DE681B5}"/>
              </a:ext>
            </a:extLst>
          </p:cNvPr>
          <p:cNvCxnSpPr/>
          <p:nvPr/>
        </p:nvCxnSpPr>
        <p:spPr>
          <a:xfrm>
            <a:off x="1335024" y="1901952"/>
            <a:ext cx="0" cy="18105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61E72C47-427B-F0B4-423F-686BF62B1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">
            <a:extLst>
              <a:ext uri="{FF2B5EF4-FFF2-40B4-BE49-F238E27FC236}">
                <a16:creationId xmlns:a16="http://schemas.microsoft.com/office/drawing/2014/main" id="{3E18156F-9B87-5FF7-7BCC-5802F9FF495E}"/>
              </a:ext>
            </a:extLst>
          </p:cNvPr>
          <p:cNvSpPr/>
          <p:nvPr/>
        </p:nvSpPr>
        <p:spPr>
          <a:xfrm>
            <a:off x="67636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D30D5-2191-5DB9-5EEA-B30C9428E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16" y="0"/>
            <a:ext cx="7821183" cy="4286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EEB08-7126-E10C-8B40-A3459514D138}"/>
              </a:ext>
            </a:extLst>
          </p:cNvPr>
          <p:cNvSpPr txBox="1"/>
          <p:nvPr/>
        </p:nvSpPr>
        <p:spPr>
          <a:xfrm>
            <a:off x="557713" y="4454050"/>
            <a:ext cx="82955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5 training epochs, the accuracy was achieved at over 90%. The training loss below 20%.</a:t>
            </a:r>
          </a:p>
        </p:txBody>
      </p:sp>
    </p:spTree>
    <p:extLst>
      <p:ext uri="{BB962C8B-B14F-4D97-AF65-F5344CB8AC3E}">
        <p14:creationId xmlns:p14="http://schemas.microsoft.com/office/powerpoint/2010/main" val="2615579272"/>
      </p:ext>
    </p:extLst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384</Words>
  <Application>Microsoft Office PowerPoint</Application>
  <PresentationFormat>On-screen Show (16:9)</PresentationFormat>
  <Paragraphs>69</Paragraphs>
  <Slides>15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Roboto</vt:lpstr>
      <vt:lpstr>Fira Sans Extra Condensed SemiBold</vt:lpstr>
      <vt:lpstr>Times New Roman</vt:lpstr>
      <vt:lpstr>Arial</vt:lpstr>
      <vt:lpstr>Fira Sans Extra Condensed</vt:lpstr>
      <vt:lpstr>Machine Learning Infographics by Slidesgo</vt:lpstr>
      <vt:lpstr>GRUNet Model for Brain Tumor Detection  in Medical Imaging using PyTorch</vt:lpstr>
      <vt:lpstr>TEAM MEMBERS</vt:lpstr>
      <vt:lpstr>OBJECTIVE</vt:lpstr>
      <vt:lpstr>Description of Training Dataset</vt:lpstr>
      <vt:lpstr>PowerPoint Presentation</vt:lpstr>
      <vt:lpstr>PowerPoint Presentation</vt:lpstr>
      <vt:lpstr>Error Evaluation of Models</vt:lpstr>
      <vt:lpstr>GRUNet Model Architecture</vt:lpstr>
      <vt:lpstr>PowerPoint Presentation</vt:lpstr>
      <vt:lpstr>MODEL ACCURATELY PREDICTED</vt:lpstr>
      <vt:lpstr>RESULTS</vt:lpstr>
      <vt:lpstr>CONFUSION MATRIX</vt:lpstr>
      <vt:lpstr>Video Demo</vt:lpstr>
      <vt:lpstr>Conclusion</vt:lpstr>
      <vt:lpstr>THANK YOU  Q AND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Graduate SchoolOluma Moses Oche</cp:lastModifiedBy>
  <cp:revision>9</cp:revision>
  <dcterms:modified xsi:type="dcterms:W3CDTF">2025-07-03T05:11:08Z</dcterms:modified>
</cp:coreProperties>
</file>